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56" r:id="rId4"/>
    <p:sldId id="259" r:id="rId5"/>
    <p:sldId id="260" r:id="rId6"/>
    <p:sldId id="263" r:id="rId7"/>
    <p:sldId id="261" r:id="rId8"/>
    <p:sldId id="257" r:id="rId9"/>
    <p:sldId id="258" r:id="rId10"/>
    <p:sldId id="262" r:id="rId11"/>
    <p:sldId id="264" r:id="rId12"/>
    <p:sldId id="265" r:id="rId13"/>
    <p:sldId id="266" r:id="rId14"/>
    <p:sldId id="274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36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66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73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9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52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803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55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62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1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7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63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24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4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74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18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15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3C45FB-BEB7-4C02-8945-315682B04808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4411D0-41F0-4A96-87F0-B53F21F5A4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52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bfCChMGYYH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7B5C3-3CF2-4103-A47D-7C056D1D8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0" y="721452"/>
            <a:ext cx="9135610" cy="1375796"/>
          </a:xfrm>
        </p:spPr>
        <p:txBody>
          <a:bodyPr>
            <a:noAutofit/>
          </a:bodyPr>
          <a:lstStyle/>
          <a:p>
            <a:pPr algn="ctr">
              <a:lnSpc>
                <a:spcPts val="51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TW" alt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(P)" panose="020F0700000000000000" pitchFamily="34" charset="-120"/>
                <a:ea typeface="華康粗圓體(P)" panose="020F0700000000000000" pitchFamily="34" charset="-120"/>
              </a:rPr>
              <a:t>台灣世曦工程顧問股份有限公司</a:t>
            </a:r>
            <a:br>
              <a:rPr lang="en-US" altLang="zh-TW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(P)" panose="020F0700000000000000" pitchFamily="34" charset="-120"/>
                <a:ea typeface="華康粗圓體(P)" panose="020F0700000000000000" pitchFamily="34" charset="-120"/>
              </a:rPr>
            </a:br>
            <a:r>
              <a:rPr lang="zh-TW" alt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(P)" panose="020F0700000000000000" pitchFamily="34" charset="-120"/>
                <a:ea typeface="華康粗圓體(P)" panose="020F0700000000000000" pitchFamily="34" charset="-120"/>
              </a:rPr>
              <a:t>企業工會</a:t>
            </a:r>
            <a:endParaRPr lang="zh-TW" altLang="en-US" sz="4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E1080F-1E2F-434F-B23C-C538B56BD36F}"/>
              </a:ext>
            </a:extLst>
          </p:cNvPr>
          <p:cNvSpPr/>
          <p:nvPr/>
        </p:nvSpPr>
        <p:spPr>
          <a:xfrm>
            <a:off x="16778" y="5962370"/>
            <a:ext cx="9127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latin typeface="華康粗圓體(P)" panose="020F0700000000000000" pitchFamily="34" charset="-120"/>
                <a:ea typeface="華康粗圓體(P)" panose="020F07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latin typeface="華康粗圓體(P)" panose="020F0700000000000000" pitchFamily="34" charset="-120"/>
                <a:ea typeface="華康粗圓體(P)" panose="020F07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latin typeface="華康粗圓體(P)" panose="020F0700000000000000" pitchFamily="34" charset="-120"/>
                <a:ea typeface="華康粗圓體(P)" panose="020F07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latin typeface="華康粗圓體(P)" panose="020F0700000000000000" pitchFamily="34" charset="-120"/>
                <a:ea typeface="華康粗圓體(P)" panose="020F07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EB1589-12F9-41CB-8EDF-5AF3B9DF4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90" y="2936147"/>
            <a:ext cx="3494015" cy="34540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8299251-7098-48B6-A4A9-CA42F0DDE96F}"/>
              </a:ext>
            </a:extLst>
          </p:cNvPr>
          <p:cNvSpPr/>
          <p:nvPr/>
        </p:nvSpPr>
        <p:spPr>
          <a:xfrm>
            <a:off x="8390" y="2233379"/>
            <a:ext cx="913561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altLang="zh-TW" sz="3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(P)" panose="020F0700000000000000" pitchFamily="34" charset="-120"/>
                <a:ea typeface="華康粗圓體(P)" panose="020F0700000000000000" pitchFamily="34" charset="-120"/>
              </a:rPr>
              <a:t>107</a:t>
            </a:r>
            <a:r>
              <a:rPr lang="zh-TW" altLang="en-US" sz="3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(P)" panose="020F0700000000000000" pitchFamily="34" charset="-120"/>
                <a:ea typeface="華康粗圓體(P)" panose="020F0700000000000000" pitchFamily="34" charset="-120"/>
              </a:rPr>
              <a:t>年度 五一勞動節</a:t>
            </a:r>
            <a:br>
              <a:rPr lang="en-US" altLang="zh-TW" sz="3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(P)" panose="020F0700000000000000" pitchFamily="34" charset="-120"/>
                <a:ea typeface="華康粗圓體(P)" panose="020F0700000000000000" pitchFamily="34" charset="-120"/>
              </a:rPr>
            </a:br>
            <a:r>
              <a:rPr lang="zh-TW" altLang="en-US" sz="3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(P)" panose="020F0700000000000000" pitchFamily="34" charset="-120"/>
                <a:ea typeface="華康粗圓體(P)" panose="020F0700000000000000" pitchFamily="34" charset="-120"/>
              </a:rPr>
              <a:t>會員禮品</a:t>
            </a:r>
            <a:endParaRPr lang="zh-TW" altLang="en-US" sz="3800" dirty="0"/>
          </a:p>
        </p:txBody>
      </p:sp>
      <p:sp>
        <p:nvSpPr>
          <p:cNvPr id="3" name="矩形 2">
            <a:hlinkClick r:id="rId4"/>
            <a:extLst>
              <a:ext uri="{FF2B5EF4-FFF2-40B4-BE49-F238E27FC236}">
                <a16:creationId xmlns:a16="http://schemas.microsoft.com/office/drawing/2014/main" id="{D30A8453-FCAB-47C7-88A6-E12D4D75EA55}"/>
              </a:ext>
            </a:extLst>
          </p:cNvPr>
          <p:cNvSpPr/>
          <p:nvPr/>
        </p:nvSpPr>
        <p:spPr>
          <a:xfrm>
            <a:off x="1300293" y="6482434"/>
            <a:ext cx="713903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0470">
              <a:lnSpc>
                <a:spcPts val="1800"/>
              </a:lnSpc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https://www.youtube.com/watch?v=bfCChMGYYHI</a:t>
            </a:r>
            <a:endParaRPr lang="zh-TW" altLang="zh-TW" sz="1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302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65" y="832467"/>
            <a:ext cx="5905450" cy="5905450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61325F-7EA9-42D1-9F01-065BC2E1CC0E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15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53" y="848777"/>
            <a:ext cx="5905583" cy="590558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3AB81CD-3304-4E5C-9B98-E07338B5DA62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684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1" y="842217"/>
            <a:ext cx="5912143" cy="591214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BA17933-3C89-4BDF-8EB5-FA3250AC18C7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74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46" y="847288"/>
            <a:ext cx="5906834" cy="590683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5EC80C0-B0A7-4BD8-A962-63BEF2D73A94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216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928"/>
            <a:ext cx="9144000" cy="417991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C28F660-DF37-4173-8EDB-00C5C7837687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4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331"/>
            <a:ext cx="9144000" cy="47241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C55247-B144-43F2-BEAB-3F56A6E5D4C2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462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091"/>
            <a:ext cx="9144000" cy="40178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27B2F03-67BF-4BE5-ABFA-9559D6B54C7B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2026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894"/>
            <a:ext cx="9144000" cy="454821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C72E86E-0865-466C-88A4-390353C5283B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605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052"/>
            <a:ext cx="9144000" cy="347051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47CDBD0-2200-4E1C-87E9-3E7D53BC75C6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986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945"/>
            <a:ext cx="9144000" cy="49689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D061E53-8651-44C1-A24D-4CE55DBCDAEC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774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3">
            <a:extLst>
              <a:ext uri="{FF2B5EF4-FFF2-40B4-BE49-F238E27FC236}">
                <a16:creationId xmlns:a16="http://schemas.microsoft.com/office/drawing/2014/main" id="{8399BC0F-5E71-4C99-82A7-ED8C3CAB8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2" y="78676"/>
            <a:ext cx="6049255" cy="668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圖片 13">
            <a:extLst>
              <a:ext uri="{FF2B5EF4-FFF2-40B4-BE49-F238E27FC236}">
                <a16:creationId xmlns:a16="http://schemas.microsoft.com/office/drawing/2014/main" id="{F4877187-2990-48CF-A69C-DBF9A8DB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4292" y1="10817" x2="84292" y2="10817"/>
                        <a14:foregroundMark x1="81858" y1="6250" x2="81858" y2="6250"/>
                        <a14:foregroundMark x1="95796" y1="18269" x2="95796" y2="18269"/>
                        <a14:foregroundMark x1="91814" y1="18269" x2="91814" y2="1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672584"/>
            <a:ext cx="25463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3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" y="667681"/>
            <a:ext cx="9137125" cy="595740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562641"/>
            <a:ext cx="9144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300" dirty="0"/>
              <a:t>http://www.mobileaction.com/web/tw/design/</a:t>
            </a:r>
            <a:endParaRPr lang="zh-TW" altLang="en-US" sz="13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C4F2BA-1489-4F10-9F2C-3C370938737E}"/>
              </a:ext>
            </a:extLst>
          </p:cNvPr>
          <p:cNvSpPr/>
          <p:nvPr/>
        </p:nvSpPr>
        <p:spPr>
          <a:xfrm>
            <a:off x="16778" y="14569"/>
            <a:ext cx="9127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04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652"/>
            <a:ext cx="9144000" cy="500176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92" y="4704511"/>
            <a:ext cx="1593908" cy="159390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0E21D94-A08C-4A27-90D0-D0A60DCE55FB}"/>
              </a:ext>
            </a:extLst>
          </p:cNvPr>
          <p:cNvSpPr/>
          <p:nvPr/>
        </p:nvSpPr>
        <p:spPr>
          <a:xfrm>
            <a:off x="0" y="145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399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" y="892635"/>
            <a:ext cx="9136423" cy="540876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A5B4653-0544-4853-9DE9-798041AB6BDE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210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114"/>
            <a:ext cx="9144000" cy="555955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4FD9379-8B67-46AB-85A6-50EDA222A421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536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" y="789357"/>
            <a:ext cx="9080436" cy="552090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3E03C2B-4FAA-488A-8936-491D749F7495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920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059" y="771787"/>
            <a:ext cx="8694160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500" b="1" dirty="0">
                <a:latin typeface="Arial" panose="020B0604020202020204" pitchFamily="34" charset="0"/>
              </a:rPr>
              <a:t>智能設備*</a:t>
            </a:r>
            <a:r>
              <a:rPr lang="en-US" altLang="zh-TW" sz="1500" b="1" dirty="0">
                <a:latin typeface="Arial" panose="020B0604020202020204" pitchFamily="34" charset="0"/>
              </a:rPr>
              <a:t>1</a:t>
            </a:r>
            <a:r>
              <a:rPr lang="zh-TW" altLang="en-US" sz="1500" b="1" dirty="0">
                <a:latin typeface="Arial" panose="020B0604020202020204" pitchFamily="34" charset="0"/>
              </a:rPr>
              <a:t>個  </a:t>
            </a:r>
            <a:r>
              <a:rPr lang="en-US" altLang="zh-TW" sz="1500" b="1" dirty="0">
                <a:latin typeface="Arial" panose="020B0604020202020204" pitchFamily="34" charset="0"/>
              </a:rPr>
              <a:t>/</a:t>
            </a:r>
            <a:r>
              <a:rPr lang="zh-TW" altLang="en-US" sz="1500" b="1" dirty="0">
                <a:latin typeface="Arial" panose="020B0604020202020204" pitchFamily="34" charset="0"/>
              </a:rPr>
              <a:t> 手環帶</a:t>
            </a:r>
            <a:r>
              <a:rPr lang="en-US" altLang="zh-TW" sz="1500" b="1" dirty="0">
                <a:latin typeface="Arial" panose="020B0604020202020204" pitchFamily="34" charset="0"/>
              </a:rPr>
              <a:t>+</a:t>
            </a:r>
            <a:r>
              <a:rPr lang="zh-TW" altLang="en-US" sz="1500" b="1" dirty="0">
                <a:latin typeface="Arial" panose="020B0604020202020204" pitchFamily="34" charset="0"/>
              </a:rPr>
              <a:t>扣*</a:t>
            </a:r>
            <a:r>
              <a:rPr lang="en-US" altLang="zh-TW" sz="1500" b="1" dirty="0">
                <a:latin typeface="Arial" panose="020B0604020202020204" pitchFamily="34" charset="0"/>
              </a:rPr>
              <a:t>1</a:t>
            </a:r>
            <a:r>
              <a:rPr lang="zh-TW" altLang="en-US" sz="1500" b="1" dirty="0">
                <a:latin typeface="Arial" panose="020B0604020202020204" pitchFamily="34" charset="0"/>
              </a:rPr>
              <a:t>組  </a:t>
            </a:r>
            <a:r>
              <a:rPr lang="en-US" altLang="zh-TW" sz="1500" b="1" dirty="0">
                <a:latin typeface="Arial" panose="020B0604020202020204" pitchFamily="34" charset="0"/>
              </a:rPr>
              <a:t>/</a:t>
            </a:r>
            <a:r>
              <a:rPr lang="zh-TW" altLang="en-US" sz="1500" b="1" dirty="0">
                <a:latin typeface="Arial" panose="020B0604020202020204" pitchFamily="34" charset="0"/>
              </a:rPr>
              <a:t> 專用充電線*</a:t>
            </a:r>
            <a:r>
              <a:rPr lang="en-US" altLang="zh-TW" sz="1500" b="1" dirty="0">
                <a:latin typeface="Arial" panose="020B0604020202020204" pitchFamily="34" charset="0"/>
              </a:rPr>
              <a:t>1</a:t>
            </a:r>
            <a:r>
              <a:rPr lang="zh-TW" altLang="en-US" sz="1500" b="1" dirty="0">
                <a:latin typeface="Arial" panose="020B0604020202020204" pitchFamily="34" charset="0"/>
              </a:rPr>
              <a:t>條  </a:t>
            </a:r>
            <a:r>
              <a:rPr lang="en-US" altLang="zh-TW" sz="1500" b="1" dirty="0">
                <a:latin typeface="Arial" panose="020B0604020202020204" pitchFamily="34" charset="0"/>
              </a:rPr>
              <a:t>/</a:t>
            </a:r>
            <a:r>
              <a:rPr lang="zh-TW" altLang="en-US" sz="1500" b="1" dirty="0">
                <a:latin typeface="Arial" panose="020B0604020202020204" pitchFamily="34" charset="0"/>
              </a:rPr>
              <a:t> 中文說明書*</a:t>
            </a:r>
            <a:r>
              <a:rPr lang="en-US" altLang="zh-TW" sz="1500" b="1" dirty="0">
                <a:latin typeface="Arial" panose="020B0604020202020204" pitchFamily="34" charset="0"/>
              </a:rPr>
              <a:t>1</a:t>
            </a:r>
            <a:r>
              <a:rPr lang="zh-TW" altLang="en-US" sz="1500" b="1" dirty="0">
                <a:latin typeface="Arial" panose="020B0604020202020204" pitchFamily="34" charset="0"/>
              </a:rPr>
              <a:t>張</a:t>
            </a:r>
            <a:br>
              <a:rPr lang="zh-TW" altLang="en-US" sz="1500" b="1" dirty="0"/>
            </a:br>
            <a:endParaRPr lang="zh-TW" altLang="en-US" sz="1500" b="1" dirty="0"/>
          </a:p>
          <a:p>
            <a:pPr>
              <a:lnSpc>
                <a:spcPts val="1700"/>
              </a:lnSpc>
            </a:pPr>
            <a:r>
              <a:rPr lang="en-US" altLang="zh-TW" sz="1500" b="1" dirty="0">
                <a:latin typeface="Arial" panose="020B0604020202020204" pitchFamily="34" charset="0"/>
              </a:rPr>
              <a:t>OLED </a:t>
            </a:r>
            <a:r>
              <a:rPr lang="zh-TW" altLang="en-US" sz="1500" b="1" dirty="0">
                <a:latin typeface="Arial" panose="020B0604020202020204" pitchFamily="34" charset="0"/>
              </a:rPr>
              <a:t>顯示螢幕： </a:t>
            </a:r>
            <a:r>
              <a:rPr lang="en-US" altLang="zh-TW" sz="1500" b="1" dirty="0">
                <a:latin typeface="Arial" panose="020B0604020202020204" pitchFamily="34" charset="0"/>
              </a:rPr>
              <a:t>128X64, 4</a:t>
            </a:r>
            <a:r>
              <a:rPr lang="zh-TW" altLang="en-US" sz="1500" b="1" dirty="0">
                <a:latin typeface="Arial" panose="020B0604020202020204" pitchFamily="34" charset="0"/>
              </a:rPr>
              <a:t>行字</a:t>
            </a:r>
            <a:r>
              <a:rPr lang="en-US" altLang="zh-TW" sz="1500" b="1" dirty="0">
                <a:latin typeface="Arial" panose="020B0604020202020204" pitchFamily="34" charset="0"/>
              </a:rPr>
              <a:t>, </a:t>
            </a:r>
            <a:r>
              <a:rPr lang="zh-TW" altLang="en-US" sz="1500" b="1" dirty="0">
                <a:latin typeface="Arial" panose="020B0604020202020204" pitchFamily="34" charset="0"/>
              </a:rPr>
              <a:t>訊息內容可設定直式或橫式顯示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重           量： </a:t>
            </a:r>
            <a:r>
              <a:rPr lang="en-US" altLang="zh-TW" sz="1500" b="1" dirty="0">
                <a:latin typeface="Arial" panose="020B0604020202020204" pitchFamily="34" charset="0"/>
              </a:rPr>
              <a:t>15g (</a:t>
            </a:r>
            <a:r>
              <a:rPr lang="zh-TW" altLang="en-US" sz="1500" b="1" dirty="0">
                <a:latin typeface="Arial" panose="020B0604020202020204" pitchFamily="34" charset="0"/>
              </a:rPr>
              <a:t>含錶帶及不銹鋼釦</a:t>
            </a:r>
            <a:r>
              <a:rPr lang="en-US" altLang="zh-TW" sz="1500" b="1" dirty="0">
                <a:latin typeface="Arial" panose="020B0604020202020204" pitchFamily="34" charset="0"/>
              </a:rPr>
              <a:t>) 8g (</a:t>
            </a:r>
            <a:r>
              <a:rPr lang="zh-TW" altLang="en-US" sz="1500" b="1" dirty="0">
                <a:latin typeface="Arial" panose="020B0604020202020204" pitchFamily="34" charset="0"/>
              </a:rPr>
              <a:t>本體</a:t>
            </a:r>
            <a:r>
              <a:rPr lang="en-US" altLang="zh-TW" sz="1500" b="1" dirty="0">
                <a:latin typeface="Arial" panose="020B0604020202020204" pitchFamily="34" charset="0"/>
              </a:rPr>
              <a:t>) </a:t>
            </a:r>
            <a:br>
              <a:rPr lang="en-US" altLang="zh-TW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心率感應器： 超低功率心率光電感應器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動作感應器： 超低功耗</a:t>
            </a:r>
            <a:r>
              <a:rPr lang="en-US" altLang="zh-TW" sz="1500" b="1" dirty="0">
                <a:latin typeface="Arial" panose="020B0604020202020204" pitchFamily="34" charset="0"/>
              </a:rPr>
              <a:t>3</a:t>
            </a:r>
            <a:r>
              <a:rPr lang="zh-TW" altLang="en-US" sz="1500" b="1" dirty="0">
                <a:latin typeface="Arial" panose="020B0604020202020204" pitchFamily="34" charset="0"/>
              </a:rPr>
              <a:t>軸加速感測器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錶 帶  數 量： </a:t>
            </a:r>
            <a:r>
              <a:rPr lang="en-US" altLang="zh-TW" sz="1500" b="1" dirty="0">
                <a:latin typeface="Arial" panose="020B0604020202020204" pitchFamily="34" charset="0"/>
              </a:rPr>
              <a:t>1(</a:t>
            </a:r>
            <a:r>
              <a:rPr lang="zh-TW" altLang="en-US" sz="1500" b="1" dirty="0">
                <a:latin typeface="Arial" panose="020B0604020202020204" pitchFamily="34" charset="0"/>
              </a:rPr>
              <a:t>黑色，一面斜紋，一面霧面，可雙面配帶</a:t>
            </a:r>
            <a:r>
              <a:rPr lang="en-US" altLang="zh-TW" sz="1500" b="1" dirty="0">
                <a:latin typeface="Arial" panose="020B0604020202020204" pitchFamily="34" charset="0"/>
              </a:rPr>
              <a:t>) </a:t>
            </a:r>
            <a:br>
              <a:rPr lang="en-US" altLang="zh-TW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錶 帶  材 質： 抗敏感型</a:t>
            </a:r>
            <a:r>
              <a:rPr lang="en-US" altLang="zh-TW" sz="1500" b="1" dirty="0">
                <a:latin typeface="Arial" panose="020B0604020202020204" pitchFamily="34" charset="0"/>
              </a:rPr>
              <a:t>TPU</a:t>
            </a:r>
            <a:r>
              <a:rPr lang="zh-TW" altLang="en-US" sz="1500" b="1" dirty="0">
                <a:latin typeface="Arial" panose="020B0604020202020204" pitchFamily="34" charset="0"/>
              </a:rPr>
              <a:t>腕帶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可更換錶帶： </a:t>
            </a:r>
            <a:r>
              <a:rPr lang="en-US" altLang="zh-TW" sz="1500" b="1" dirty="0">
                <a:latin typeface="Arial" panose="020B0604020202020204" pitchFamily="34" charset="0"/>
              </a:rPr>
              <a:t>Yes </a:t>
            </a:r>
            <a:br>
              <a:rPr lang="en-US" altLang="zh-TW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配           件： 充電線</a:t>
            </a:r>
            <a:r>
              <a:rPr lang="en-US" altLang="zh-TW" sz="1500" b="1" dirty="0">
                <a:latin typeface="Arial" panose="020B0604020202020204" pitchFamily="34" charset="0"/>
              </a:rPr>
              <a:t>1</a:t>
            </a:r>
            <a:r>
              <a:rPr lang="zh-TW" altLang="en-US" sz="1500" b="1" dirty="0">
                <a:latin typeface="Arial" panose="020B0604020202020204" pitchFamily="34" charset="0"/>
              </a:rPr>
              <a:t>條，說明書一份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電           池： 可充電式鋰聚合物電池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電 池  壽 命： </a:t>
            </a:r>
            <a:r>
              <a:rPr lang="en-US" altLang="zh-TW" sz="1500" b="1" dirty="0">
                <a:latin typeface="Arial" panose="020B0604020202020204" pitchFamily="34" charset="0"/>
              </a:rPr>
              <a:t>10</a:t>
            </a:r>
            <a:r>
              <a:rPr lang="zh-TW" altLang="en-US" sz="1500" b="1" dirty="0">
                <a:latin typeface="Arial" panose="020B0604020202020204" pitchFamily="34" charset="0"/>
              </a:rPr>
              <a:t>天 </a:t>
            </a:r>
            <a:r>
              <a:rPr lang="en-US" altLang="zh-TW" sz="1500" b="1" dirty="0">
                <a:latin typeface="Arial" panose="020B0604020202020204" pitchFamily="34" charset="0"/>
              </a:rPr>
              <a:t>(</a:t>
            </a:r>
            <a:r>
              <a:rPr lang="zh-TW" altLang="en-US" sz="1500" b="1" dirty="0">
                <a:latin typeface="Arial" panose="020B0604020202020204" pitchFamily="34" charset="0"/>
              </a:rPr>
              <a:t>依據螢幕亮度及震動次數設定會有增減</a:t>
            </a:r>
            <a:r>
              <a:rPr lang="en-US" altLang="zh-TW" sz="1500" b="1" dirty="0">
                <a:latin typeface="Arial" panose="020B0604020202020204" pitchFamily="34" charset="0"/>
              </a:rPr>
              <a:t>) </a:t>
            </a:r>
            <a:br>
              <a:rPr lang="en-US" altLang="zh-TW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藍牙相容性： 藍牙</a:t>
            </a:r>
            <a:r>
              <a:rPr lang="en-US" altLang="zh-TW" sz="1500" b="1" dirty="0">
                <a:latin typeface="Arial" panose="020B0604020202020204" pitchFamily="34" charset="0"/>
              </a:rPr>
              <a:t>4.0</a:t>
            </a:r>
            <a:r>
              <a:rPr lang="zh-TW" altLang="en-US" sz="1500" b="1" dirty="0">
                <a:latin typeface="Arial" panose="020B0604020202020204" pitchFamily="34" charset="0"/>
              </a:rPr>
              <a:t>低功耗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使用溫度環境： </a:t>
            </a:r>
            <a:r>
              <a:rPr lang="en-US" altLang="zh-TW" sz="1500" b="1" dirty="0">
                <a:latin typeface="Arial" panose="020B0604020202020204" pitchFamily="34" charset="0"/>
              </a:rPr>
              <a:t>-10°C~+50°C </a:t>
            </a:r>
            <a:br>
              <a:rPr lang="en-US" altLang="zh-TW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防 水  等 級： </a:t>
            </a:r>
            <a:r>
              <a:rPr lang="en-US" altLang="zh-TW" sz="1500" b="1" dirty="0">
                <a:latin typeface="Arial" panose="020B0604020202020204" pitchFamily="34" charset="0"/>
              </a:rPr>
              <a:t>IPX7 (</a:t>
            </a:r>
            <a:r>
              <a:rPr lang="zh-TW" altLang="en-US" sz="1500" b="1" dirty="0">
                <a:latin typeface="Arial" panose="020B0604020202020204" pitchFamily="34" charset="0"/>
              </a:rPr>
              <a:t>不能使用於游泳及洗澡</a:t>
            </a:r>
            <a:r>
              <a:rPr lang="en-US" altLang="zh-TW" sz="1500" b="1" dirty="0">
                <a:latin typeface="Arial" panose="020B0604020202020204" pitchFamily="34" charset="0"/>
              </a:rPr>
              <a:t>) </a:t>
            </a:r>
            <a:br>
              <a:rPr lang="en-US" altLang="zh-TW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控           制： 觸控</a:t>
            </a:r>
            <a:r>
              <a:rPr lang="en-US" altLang="zh-TW" sz="1500" b="1" dirty="0">
                <a:latin typeface="Arial" panose="020B0604020202020204" pitchFamily="34" charset="0"/>
              </a:rPr>
              <a:t>CD</a:t>
            </a:r>
            <a:r>
              <a:rPr lang="zh-TW" altLang="en-US" sz="1500" b="1" dirty="0">
                <a:latin typeface="Arial" panose="020B0604020202020204" pitchFamily="34" charset="0"/>
              </a:rPr>
              <a:t>紋鍵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通 知  項 目： 電話</a:t>
            </a:r>
            <a:r>
              <a:rPr lang="en-US" altLang="zh-TW" sz="1500" b="1" dirty="0">
                <a:latin typeface="Arial" panose="020B0604020202020204" pitchFamily="34" charset="0"/>
              </a:rPr>
              <a:t>,</a:t>
            </a:r>
            <a:r>
              <a:rPr lang="zh-TW" altLang="en-US" sz="1500" b="1" dirty="0">
                <a:latin typeface="Arial" panose="020B0604020202020204" pitchFamily="34" charset="0"/>
              </a:rPr>
              <a:t>簡訊</a:t>
            </a:r>
            <a:r>
              <a:rPr lang="en-US" altLang="zh-TW" sz="1500" b="1" dirty="0">
                <a:latin typeface="Arial" panose="020B0604020202020204" pitchFamily="34" charset="0"/>
              </a:rPr>
              <a:t>, Email, Facebook, LINE, WhatsApp, Twitter, WeChat, Skype, </a:t>
            </a:r>
            <a:r>
              <a:rPr lang="zh-TW" altLang="en-US" sz="1500" b="1" dirty="0">
                <a:latin typeface="Arial" panose="020B0604020202020204" pitchFamily="34" charset="0"/>
              </a:rPr>
              <a:t>行事曆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其他</a:t>
            </a:r>
            <a:r>
              <a:rPr lang="en-US" altLang="zh-TW" sz="1500" b="1" dirty="0">
                <a:latin typeface="Arial" panose="020B0604020202020204" pitchFamily="34" charset="0"/>
              </a:rPr>
              <a:t>APP</a:t>
            </a:r>
            <a:r>
              <a:rPr lang="zh-TW" altLang="en-US" sz="1500" b="1" dirty="0">
                <a:latin typeface="Arial" panose="020B0604020202020204" pitchFamily="34" charset="0"/>
              </a:rPr>
              <a:t>通知： 可自行指定其他</a:t>
            </a:r>
            <a:r>
              <a:rPr lang="en-US" altLang="zh-TW" sz="1500" b="1" dirty="0">
                <a:latin typeface="Arial" panose="020B0604020202020204" pitchFamily="34" charset="0"/>
              </a:rPr>
              <a:t>APP</a:t>
            </a:r>
            <a:r>
              <a:rPr lang="zh-TW" altLang="en-US" sz="1500" b="1" dirty="0">
                <a:latin typeface="Arial" panose="020B0604020202020204" pitchFamily="34" charset="0"/>
              </a:rPr>
              <a:t>於手環上顯示通知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模           式： 共四種模式</a:t>
            </a:r>
            <a:r>
              <a:rPr lang="en-US" altLang="zh-TW" sz="1500" b="1" dirty="0">
                <a:latin typeface="Arial" panose="020B0604020202020204" pitchFamily="34" charset="0"/>
              </a:rPr>
              <a:t>: </a:t>
            </a:r>
            <a:r>
              <a:rPr lang="zh-TW" altLang="en-US" sz="1500" b="1" dirty="0">
                <a:latin typeface="Arial" panose="020B0604020202020204" pitchFamily="34" charset="0"/>
              </a:rPr>
              <a:t>日常，運動，睡眠，小睡模式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睡 眠  監 控： 睡眠時間，睡眠品質，睡眠圖表分析</a:t>
            </a:r>
            <a:r>
              <a:rPr lang="en-US" altLang="zh-TW" sz="1500" b="1" dirty="0">
                <a:latin typeface="Arial" panose="020B0604020202020204" pitchFamily="34" charset="0"/>
              </a:rPr>
              <a:t>(</a:t>
            </a:r>
            <a:r>
              <a:rPr lang="zh-TW" altLang="en-US" sz="1500" b="1" dirty="0">
                <a:latin typeface="Arial" panose="020B0604020202020204" pitchFamily="34" charset="0"/>
              </a:rPr>
              <a:t>清醒、淺眠、熟睡、眼動時期</a:t>
            </a:r>
            <a:r>
              <a:rPr lang="en-US" altLang="zh-TW" sz="1500" b="1" dirty="0">
                <a:latin typeface="Arial" panose="020B0604020202020204" pitchFamily="34" charset="0"/>
              </a:rPr>
              <a:t>) </a:t>
            </a:r>
            <a:br>
              <a:rPr lang="en-US" altLang="zh-TW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日常活動記錄： 日期、星期、時間、步數、卡路里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運 動  記 錄： 歷時、步數、卡路里、距離、心率</a:t>
            </a:r>
            <a:r>
              <a:rPr lang="en-US" altLang="zh-TW" sz="1500" b="1" dirty="0">
                <a:latin typeface="Arial" panose="020B0604020202020204" pitchFamily="34" charset="0"/>
              </a:rPr>
              <a:t>/</a:t>
            </a:r>
            <a:r>
              <a:rPr lang="zh-TW" altLang="en-US" sz="1500" b="1" dirty="0">
                <a:latin typeface="Arial" panose="020B0604020202020204" pitchFamily="34" charset="0"/>
              </a:rPr>
              <a:t>區間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體 重  記 錄： 將每日的體重自行登入手機</a:t>
            </a:r>
            <a:r>
              <a:rPr lang="en-US" altLang="zh-TW" sz="1500" b="1" dirty="0">
                <a:latin typeface="Arial" panose="020B0604020202020204" pitchFamily="34" charset="0"/>
              </a:rPr>
              <a:t>APP</a:t>
            </a:r>
            <a:r>
              <a:rPr lang="zh-TW" altLang="en-US" sz="1500" b="1" dirty="0">
                <a:latin typeface="Arial" panose="020B0604020202020204" pitchFamily="34" charset="0"/>
              </a:rPr>
              <a:t>中，做好體重管理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步 距  校 正： 搭配手機</a:t>
            </a:r>
            <a:r>
              <a:rPr lang="en-US" altLang="zh-TW" sz="1500" b="1" dirty="0">
                <a:latin typeface="Arial" panose="020B0604020202020204" pitchFamily="34" charset="0"/>
              </a:rPr>
              <a:t>GPS</a:t>
            </a:r>
            <a:r>
              <a:rPr lang="zh-TW" altLang="en-US" sz="1500" b="1" dirty="0">
                <a:latin typeface="Arial" panose="020B0604020202020204" pitchFamily="34" charset="0"/>
              </a:rPr>
              <a:t>運動</a:t>
            </a:r>
            <a:r>
              <a:rPr lang="en-US" altLang="zh-TW" sz="1500" b="1" dirty="0">
                <a:latin typeface="Arial" panose="020B0604020202020204" pitchFamily="34" charset="0"/>
              </a:rPr>
              <a:t>3</a:t>
            </a:r>
            <a:r>
              <a:rPr lang="zh-TW" altLang="en-US" sz="1500" b="1" dirty="0">
                <a:latin typeface="Arial" panose="020B0604020202020204" pitchFamily="34" charset="0"/>
              </a:rPr>
              <a:t>次以上，能提升運動資訊正確度， 即使不開啟手機</a:t>
            </a:r>
            <a:r>
              <a:rPr lang="en-US" altLang="zh-TW" sz="1500" b="1" dirty="0">
                <a:latin typeface="Arial" panose="020B0604020202020204" pitchFamily="34" charset="0"/>
              </a:rPr>
              <a:t>GPS</a:t>
            </a:r>
            <a:r>
              <a:rPr lang="zh-TW" altLang="en-US" sz="1500" b="1" dirty="0">
                <a:latin typeface="Arial" panose="020B0604020202020204" pitchFamily="34" charset="0"/>
              </a:rPr>
              <a:t>後，</a:t>
            </a:r>
            <a:endParaRPr lang="en-US" altLang="zh-TW" sz="1500" b="1" dirty="0">
              <a:latin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r>
              <a:rPr lang="en-US" altLang="zh-TW" sz="1500" b="1" dirty="0">
                <a:latin typeface="Arial" panose="020B0604020202020204" pitchFamily="34" charset="0"/>
              </a:rPr>
              <a:t>                       </a:t>
            </a:r>
            <a:r>
              <a:rPr lang="zh-TW" altLang="en-US" sz="1500" b="1" dirty="0">
                <a:latin typeface="Arial" panose="020B0604020202020204" pitchFamily="34" charset="0"/>
              </a:rPr>
              <a:t>也能有</a:t>
            </a:r>
            <a:r>
              <a:rPr lang="en-US" altLang="zh-TW" sz="1500" b="1" dirty="0">
                <a:latin typeface="Arial" panose="020B0604020202020204" pitchFamily="34" charset="0"/>
              </a:rPr>
              <a:t>95%</a:t>
            </a:r>
            <a:r>
              <a:rPr lang="zh-TW" altLang="en-US" sz="1500" b="1" dirty="0">
                <a:latin typeface="Arial" panose="020B0604020202020204" pitchFamily="34" charset="0"/>
              </a:rPr>
              <a:t>準確度 </a:t>
            </a:r>
            <a:br>
              <a:rPr lang="zh-TW" altLang="en-US" sz="1500" b="1" dirty="0">
                <a:latin typeface="Arial" panose="020B0604020202020204" pitchFamily="34" charset="0"/>
              </a:rPr>
            </a:br>
            <a:r>
              <a:rPr lang="zh-TW" altLang="en-US" sz="1500" b="1" dirty="0">
                <a:latin typeface="Arial" panose="020B0604020202020204" pitchFamily="34" charset="0"/>
              </a:rPr>
              <a:t>可支援手機： </a:t>
            </a:r>
            <a:r>
              <a:rPr lang="en-US" altLang="zh-TW" sz="1500" b="1" dirty="0">
                <a:latin typeface="Arial" panose="020B0604020202020204" pitchFamily="34" charset="0"/>
              </a:rPr>
              <a:t>iOS : iPhone 4s, 5, 5c, 5s, 6, 6Plus, 6s, 6s Plus, SE, 7, 7Plus </a:t>
            </a:r>
            <a:br>
              <a:rPr lang="en-US" altLang="zh-TW" sz="1500" b="1" dirty="0">
                <a:latin typeface="Arial" panose="020B0604020202020204" pitchFamily="34" charset="0"/>
              </a:rPr>
            </a:br>
            <a:r>
              <a:rPr lang="en-US" altLang="zh-TW" sz="1500" b="1" dirty="0">
                <a:latin typeface="Arial" panose="020B0604020202020204" pitchFamily="34" charset="0"/>
              </a:rPr>
              <a:t>Android : Android 4.3</a:t>
            </a:r>
            <a:r>
              <a:rPr lang="zh-TW" altLang="en-US" sz="1500" b="1" dirty="0">
                <a:latin typeface="Arial" panose="020B0604020202020204" pitchFamily="34" charset="0"/>
              </a:rPr>
              <a:t>以上版本</a:t>
            </a:r>
            <a:endParaRPr lang="zh-TW" altLang="en-US" sz="15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FE125D-F7C7-4C15-937B-C6D3CCF4EE82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8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1932" y="1444003"/>
            <a:ext cx="6312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商品特色：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◎全天候活動追蹤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◎步數、卡路里計算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◎偵測速度、距離、目標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◎同步至</a:t>
            </a:r>
            <a:r>
              <a:rPr lang="en-US" altLang="zh-TW" sz="2400" b="1" i="0" dirty="0">
                <a:solidFill>
                  <a:srgbClr val="000000"/>
                </a:solidFill>
                <a:effectLst/>
              </a:rPr>
              <a:t>Apple Health</a:t>
            </a:r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及</a:t>
            </a:r>
            <a:r>
              <a:rPr lang="en-US" altLang="zh-TW" sz="2400" b="1" i="0" dirty="0">
                <a:solidFill>
                  <a:srgbClr val="000000"/>
                </a:solidFill>
                <a:effectLst/>
              </a:rPr>
              <a:t>Google Fit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◎睡眠追蹤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◎充電式鋰電池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</a:t>
            </a:r>
            <a:r>
              <a:rPr lang="en-US" altLang="zh-TW" sz="2400" b="1" i="0" dirty="0">
                <a:solidFill>
                  <a:srgbClr val="000000"/>
                </a:solidFill>
                <a:effectLst/>
              </a:rPr>
              <a:t>IPX7</a:t>
            </a:r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防水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◎可更換手環錶帶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◎手腕式光學感應器，持續顯示心率</a:t>
            </a:r>
            <a:r>
              <a:rPr lang="en-US" altLang="zh-TW" sz="2400" b="1" i="0" dirty="0">
                <a:solidFill>
                  <a:srgbClr val="000000"/>
                </a:solidFill>
                <a:effectLst/>
              </a:rPr>
              <a:t>/</a:t>
            </a:r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區間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  <a:p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◎來電、簡訊、郵件、行事曆或其他社交程式</a:t>
            </a:r>
            <a:endParaRPr lang="en-US" altLang="zh-TW" sz="2400" b="1" i="0" dirty="0">
              <a:solidFill>
                <a:srgbClr val="000000"/>
              </a:solidFill>
              <a:effectLst/>
            </a:endParaRPr>
          </a:p>
          <a:p>
            <a:r>
              <a:rPr lang="en-US" altLang="zh-TW" sz="2400" b="1" dirty="0">
                <a:solidFill>
                  <a:srgbClr val="000000"/>
                </a:solidFill>
              </a:rPr>
              <a:t>  </a:t>
            </a:r>
            <a:r>
              <a:rPr lang="zh-TW" altLang="en-US" sz="2400" b="1" i="0" dirty="0">
                <a:solidFill>
                  <a:srgbClr val="000000"/>
                </a:solidFill>
                <a:effectLst/>
              </a:rPr>
              <a:t>通知震動提醒</a:t>
            </a:r>
            <a:endParaRPr lang="zh-TW" altLang="en-US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E32AA2-E201-4E94-BF4E-E21591747A68}"/>
              </a:ext>
            </a:extLst>
          </p:cNvPr>
          <p:cNvSpPr/>
          <p:nvPr/>
        </p:nvSpPr>
        <p:spPr>
          <a:xfrm>
            <a:off x="6875" y="14569"/>
            <a:ext cx="913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【</a:t>
            </a:r>
            <a:r>
              <a:rPr lang="en-US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Q-Band HR +Q68R</a:t>
            </a:r>
            <a:r>
              <a:rPr lang="zh-TW" altLang="en-US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 </a:t>
            </a:r>
            <a:r>
              <a:rPr lang="zh-CN" altLang="zh-TW" sz="3600" kern="0" dirty="0">
                <a:solidFill>
                  <a:srgbClr val="00000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  <a:cs typeface="SimSun" panose="02010600030101010101" pitchFamily="2" charset="-122"/>
              </a:rPr>
              <a:t>心率偵測健身手環】</a:t>
            </a:r>
            <a:endParaRPr lang="zh-TW" altLang="en-US" sz="36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1618688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</TotalTime>
  <Words>340</Words>
  <Application>Microsoft Office PowerPoint</Application>
  <PresentationFormat>如螢幕大小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SimSun</vt:lpstr>
      <vt:lpstr>華康粗圓體(P)</vt:lpstr>
      <vt:lpstr>華康細圓體(P)</vt:lpstr>
      <vt:lpstr>微軟正黑體</vt:lpstr>
      <vt:lpstr>新細明體</vt:lpstr>
      <vt:lpstr>標楷體</vt:lpstr>
      <vt:lpstr>Arial</vt:lpstr>
      <vt:lpstr>Century Gothic</vt:lpstr>
      <vt:lpstr>Times New Roman</vt:lpstr>
      <vt:lpstr>Wingdings 3</vt:lpstr>
      <vt:lpstr>切割線</vt:lpstr>
      <vt:lpstr>台灣世曦工程顧問股份有限公司 企業工會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WU</dc:creator>
  <cp:lastModifiedBy>WU</cp:lastModifiedBy>
  <cp:revision>11</cp:revision>
  <dcterms:created xsi:type="dcterms:W3CDTF">2017-11-13T05:27:27Z</dcterms:created>
  <dcterms:modified xsi:type="dcterms:W3CDTF">2018-03-16T08:03:41Z</dcterms:modified>
</cp:coreProperties>
</file>